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28"/>
  </p:notesMasterIdLst>
  <p:handoutMasterIdLst>
    <p:handoutMasterId r:id="rId29"/>
  </p:handoutMasterIdLst>
  <p:sldIdLst>
    <p:sldId id="391" r:id="rId8"/>
    <p:sldId id="357" r:id="rId9"/>
    <p:sldId id="290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33"/>
    <a:srgbClr val="003466"/>
    <a:srgbClr val="EE3A43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94605" autoAdjust="0"/>
  </p:normalViewPr>
  <p:slideViewPr>
    <p:cSldViewPr snapToGrid="0" showGuides="1">
      <p:cViewPr varScale="1">
        <p:scale>
          <a:sx n="69" d="100"/>
          <a:sy n="69" d="100"/>
        </p:scale>
        <p:origin x="1374" y="6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7/8/2018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5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91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44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2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3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7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13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2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7"/>
          <p:cNvSpPr/>
          <p:nvPr/>
        </p:nvSpPr>
        <p:spPr>
          <a:xfrm>
            <a:off x="0" y="55935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143691" y="6162097"/>
            <a:ext cx="5053993" cy="468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Yoel Kortick.  Senior Librarian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380" y="5942481"/>
            <a:ext cx="1609483" cy="664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658180"/>
            <a:ext cx="48463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dirty="0">
                <a:solidFill>
                  <a:schemeClr val="bg1"/>
                </a:solidFill>
              </a:rPr>
              <a:t>http://www.julac.org/</a:t>
            </a: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4" y="0"/>
            <a:ext cx="9144000" cy="233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75353"/>
            <a:ext cx="2534004" cy="714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004" y="2442802"/>
            <a:ext cx="2133898" cy="6287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328" y="2488931"/>
            <a:ext cx="2495898" cy="5906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" y="3184448"/>
            <a:ext cx="2143424" cy="7240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6911" y="3133476"/>
            <a:ext cx="2505425" cy="82879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4920342"/>
            <a:ext cx="9144000" cy="928527"/>
          </a:xfrm>
          <a:prstGeom prst="rect">
            <a:avLst/>
          </a:prstGeom>
          <a:solidFill>
            <a:srgbClr val="003466"/>
          </a:solidFill>
          <a:ln>
            <a:solidFill>
              <a:srgbClr val="0034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4328" y="3156643"/>
            <a:ext cx="2638793" cy="8287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32" y="3972347"/>
            <a:ext cx="1752845" cy="6858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6911" y="3967145"/>
            <a:ext cx="2029108" cy="6573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64008" y="5000647"/>
            <a:ext cx="8993876" cy="76791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Using normalization rules to create local </a:t>
            </a:r>
            <a:r>
              <a:rPr lang="en-US" dirty="0">
                <a:solidFill>
                  <a:schemeClr val="bg1"/>
                </a:solidFill>
              </a:rPr>
              <a:t>extension fields </a:t>
            </a:r>
            <a:r>
              <a:rPr lang="en-US" dirty="0">
                <a:solidFill>
                  <a:schemeClr val="bg1"/>
                </a:solidFill>
              </a:rPr>
              <a:t>for a member institution of a consortium</a:t>
            </a:r>
          </a:p>
        </p:txBody>
      </p:sp>
    </p:spTree>
    <p:extLst>
      <p:ext uri="{BB962C8B-B14F-4D97-AF65-F5344CB8AC3E}">
        <p14:creationId xmlns:p14="http://schemas.microsoft.com/office/powerpoint/2010/main" val="3306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9348" y="1087734"/>
            <a:ext cx="986977" cy="986977"/>
            <a:chOff x="109348" y="1231363"/>
            <a:chExt cx="986977" cy="986977"/>
          </a:xfrm>
        </p:grpSpPr>
        <p:sp>
          <p:nvSpPr>
            <p:cNvPr id="6" name="Oval 5"/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7" name="קשת מלאה 15"/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1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9" name="Text Placeholder 14"/>
          <p:cNvSpPr txBox="1">
            <a:spLocks/>
          </p:cNvSpPr>
          <p:nvPr/>
        </p:nvSpPr>
        <p:spPr>
          <a:xfrm>
            <a:off x="1311922" y="1261182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Introduction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9348" y="2093834"/>
            <a:ext cx="986977" cy="986977"/>
            <a:chOff x="109348" y="2301078"/>
            <a:chExt cx="986977" cy="986977"/>
          </a:xfrm>
        </p:grpSpPr>
        <p:sp>
          <p:nvSpPr>
            <p:cNvPr id="11" name="Oval 10"/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12" name="קשת מלאה 15"/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2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22" name="Text Placeholder 14"/>
          <p:cNvSpPr txBox="1">
            <a:spLocks/>
          </p:cNvSpPr>
          <p:nvPr/>
        </p:nvSpPr>
        <p:spPr>
          <a:xfrm>
            <a:off x="1311922" y="2272029"/>
            <a:ext cx="6303529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</a:t>
            </a:r>
            <a:r>
              <a:rPr lang="en-US" sz="2400" dirty="0" smtClean="0"/>
              <a:t>sing a normalization rule to add a local field</a:t>
            </a:r>
          </a:p>
        </p:txBody>
      </p:sp>
    </p:spTree>
    <p:extLst>
      <p:ext uri="{BB962C8B-B14F-4D97-AF65-F5344CB8AC3E}">
        <p14:creationId xmlns:p14="http://schemas.microsoft.com/office/powerpoint/2010/main" val="16432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normalization rule to add a local field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0" y="752605"/>
            <a:ext cx="8811491" cy="1021604"/>
          </a:xfrm>
        </p:spPr>
        <p:txBody>
          <a:bodyPr>
            <a:normAutofit/>
          </a:bodyPr>
          <a:lstStyle/>
          <a:p>
            <a:r>
              <a:rPr lang="en-US" dirty="0" smtClean="0"/>
              <a:t>Typically a normalization rule to add a 996 would like this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080" y="2209279"/>
            <a:ext cx="5525589" cy="22808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930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normalization rule to add a local field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0" y="752605"/>
            <a:ext cx="8811491" cy="1021604"/>
          </a:xfrm>
        </p:spPr>
        <p:txBody>
          <a:bodyPr>
            <a:normAutofit/>
          </a:bodyPr>
          <a:lstStyle/>
          <a:p>
            <a:r>
              <a:rPr lang="en-US" dirty="0" smtClean="0"/>
              <a:t>And the typical normalization rule would add a 996 like this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59" y="2512488"/>
            <a:ext cx="7560000" cy="15514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698329" y="3678685"/>
            <a:ext cx="3856758" cy="385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normalization rule to add a local field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0" y="752604"/>
            <a:ext cx="8811491" cy="22089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we want the normalization rule to add the field as a local field then it needs to also have a subfield 9 with text ‘local’</a:t>
            </a:r>
          </a:p>
          <a:p>
            <a:r>
              <a:rPr lang="en-US" dirty="0" smtClean="0"/>
              <a:t>Here is an example.  It is like the previous example but this time the field will be added as local.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066" y="2961564"/>
            <a:ext cx="5545618" cy="285238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353637" y="4749422"/>
            <a:ext cx="1078172" cy="136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172" y="3460757"/>
            <a:ext cx="7200000" cy="1545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normalization rule to add a local field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0" y="752604"/>
            <a:ext cx="8811491" cy="2208960"/>
          </a:xfrm>
        </p:spPr>
        <p:txBody>
          <a:bodyPr>
            <a:normAutofit/>
          </a:bodyPr>
          <a:lstStyle/>
          <a:p>
            <a:r>
              <a:rPr lang="en-US" dirty="0" smtClean="0"/>
              <a:t>Now we can see that the normalization rule will add the field as a local field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82890" y="2835014"/>
            <a:ext cx="245659" cy="17642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8130" y="2188683"/>
            <a:ext cx="481765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When the normalization rule adds a subfield 9 then the field gets added as a local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8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normalization rule to add a local field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0" y="752603"/>
            <a:ext cx="8811491" cy="3873988"/>
          </a:xfrm>
        </p:spPr>
        <p:txBody>
          <a:bodyPr>
            <a:normAutofit/>
          </a:bodyPr>
          <a:lstStyle/>
          <a:p>
            <a:r>
              <a:rPr lang="en-US" dirty="0" smtClean="0"/>
              <a:t>In summary:</a:t>
            </a:r>
          </a:p>
          <a:p>
            <a:r>
              <a:rPr lang="en-US" dirty="0" smtClean="0"/>
              <a:t>If you want to use a normalization rule to add a local field of a member institution then you should add the field with a subfield 9 which has text ‘local’</a:t>
            </a:r>
          </a:p>
          <a:p>
            <a:r>
              <a:rPr lang="en-US" dirty="0" smtClean="0"/>
              <a:t>This can be done (in the case of field 996) with the following command</a:t>
            </a:r>
            <a:br>
              <a:rPr lang="en-US" dirty="0" smtClean="0"/>
            </a:b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addSubField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"996.9.local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normalization rule to add a local field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0" y="752603"/>
            <a:ext cx="8811491" cy="1145470"/>
          </a:xfrm>
        </p:spPr>
        <p:txBody>
          <a:bodyPr>
            <a:normAutofit/>
          </a:bodyPr>
          <a:lstStyle/>
          <a:p>
            <a:r>
              <a:rPr lang="en-US" dirty="0" smtClean="0"/>
              <a:t>The example we showed here has </a:t>
            </a:r>
            <a:r>
              <a:rPr lang="en-US" dirty="0"/>
              <a:t>the local field:</a:t>
            </a:r>
            <a:br>
              <a:rPr lang="en-US" dirty="0"/>
            </a:br>
            <a:r>
              <a:rPr lang="en-US" dirty="0"/>
              <a:t>996 </a:t>
            </a:r>
            <a:r>
              <a:rPr lang="en-US" dirty="0" smtClean="0"/>
              <a:t>$$a BIBC $$b </a:t>
            </a:r>
            <a:r>
              <a:rPr lang="en-US" dirty="0"/>
              <a:t>physical </a:t>
            </a:r>
            <a:r>
              <a:rPr lang="en-US" dirty="0" smtClean="0"/>
              <a:t>$$c </a:t>
            </a:r>
            <a:r>
              <a:rPr lang="en-US" dirty="0"/>
              <a:t>201607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511" y="2438401"/>
            <a:ext cx="7675579" cy="35274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89709" y="5458691"/>
            <a:ext cx="4087091" cy="4849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normalization rule to add a local field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0" y="752603"/>
            <a:ext cx="8811491" cy="12424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Let’s say now we want to add:</a:t>
            </a:r>
            <a:br>
              <a:rPr lang="en-US" dirty="0" smtClean="0"/>
            </a:br>
            <a:r>
              <a:rPr lang="en-US" dirty="0" smtClean="0"/>
              <a:t>996 </a:t>
            </a:r>
            <a:r>
              <a:rPr lang="en-US" dirty="0"/>
              <a:t>$$a YILIS $$b YLK $$c </a:t>
            </a:r>
            <a:r>
              <a:rPr lang="en-US" dirty="0" err="1"/>
              <a:t>Dimona</a:t>
            </a:r>
            <a:r>
              <a:rPr lang="en-US" dirty="0"/>
              <a:t> $$9 local </a:t>
            </a:r>
            <a:endParaRPr lang="en-US" dirty="0" smtClean="0"/>
          </a:p>
          <a:p>
            <a:r>
              <a:rPr lang="en-US" dirty="0" smtClean="0"/>
              <a:t>A rule to add this would be as follows: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2676" y="2341418"/>
            <a:ext cx="8684821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rule "Add field 996 and make it be a local extension"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 not exists "996.a.YILIS" 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addField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"996.a.YILIS"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addSubField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"996.b.YLK" if ( exists "996.a.YILIS" 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addSubField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"996.c.Dimona" if ( exists "996.a.YILIS" 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addSubField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"996.9.local" if ( exists "996.a.YILIS" 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1488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normalization rule to add a local field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0" y="752603"/>
            <a:ext cx="8811491" cy="1242452"/>
          </a:xfrm>
        </p:spPr>
        <p:txBody>
          <a:bodyPr>
            <a:normAutofit/>
          </a:bodyPr>
          <a:lstStyle/>
          <a:p>
            <a:r>
              <a:rPr lang="en-US" dirty="0" smtClean="0"/>
              <a:t>Here is the situation before testing the rule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7" y="1862728"/>
            <a:ext cx="8961120" cy="33345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11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normalization rule to add a local field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0" y="752603"/>
            <a:ext cx="8811491" cy="1242452"/>
          </a:xfrm>
        </p:spPr>
        <p:txBody>
          <a:bodyPr>
            <a:normAutofit/>
          </a:bodyPr>
          <a:lstStyle/>
          <a:p>
            <a:r>
              <a:rPr lang="en-US" dirty="0" smtClean="0"/>
              <a:t>Here is the situation after testing the rule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97" y="1484801"/>
            <a:ext cx="7163601" cy="4375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858982" y="5200147"/>
            <a:ext cx="3823854" cy="313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9348" y="1087734"/>
            <a:ext cx="986977" cy="986977"/>
            <a:chOff x="109348" y="1231363"/>
            <a:chExt cx="986977" cy="986977"/>
          </a:xfrm>
        </p:grpSpPr>
        <p:sp>
          <p:nvSpPr>
            <p:cNvPr id="6" name="Oval 5"/>
            <p:cNvSpPr/>
            <p:nvPr/>
          </p:nvSpPr>
          <p:spPr>
            <a:xfrm>
              <a:off x="145636" y="1267651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7" name="קשת מלאה 15"/>
            <p:cNvSpPr/>
            <p:nvPr/>
          </p:nvSpPr>
          <p:spPr>
            <a:xfrm rot="305064">
              <a:off x="109348" y="1231363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05672" y="1327687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1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9" name="Text Placeholder 14"/>
          <p:cNvSpPr txBox="1">
            <a:spLocks/>
          </p:cNvSpPr>
          <p:nvPr/>
        </p:nvSpPr>
        <p:spPr>
          <a:xfrm>
            <a:off x="1311922" y="1261182"/>
            <a:ext cx="5550695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Introduction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9348" y="2093834"/>
            <a:ext cx="986977" cy="986977"/>
            <a:chOff x="109348" y="2301078"/>
            <a:chExt cx="986977" cy="986977"/>
          </a:xfrm>
        </p:grpSpPr>
        <p:sp>
          <p:nvSpPr>
            <p:cNvPr id="11" name="Oval 10"/>
            <p:cNvSpPr/>
            <p:nvPr/>
          </p:nvSpPr>
          <p:spPr>
            <a:xfrm>
              <a:off x="145636" y="2337366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+mn-lt"/>
              </a:endParaRPr>
            </a:p>
          </p:txBody>
        </p:sp>
        <p:sp>
          <p:nvSpPr>
            <p:cNvPr id="12" name="קשת מלאה 15"/>
            <p:cNvSpPr/>
            <p:nvPr/>
          </p:nvSpPr>
          <p:spPr>
            <a:xfrm rot="2819799">
              <a:off x="109348" y="2301078"/>
              <a:ext cx="986977" cy="986977"/>
            </a:xfrm>
            <a:prstGeom prst="blockArc">
              <a:avLst>
                <a:gd name="adj1" fmla="val 18172478"/>
                <a:gd name="adj2" fmla="val 42430"/>
                <a:gd name="adj3" fmla="val 3523"/>
              </a:avLst>
            </a:prstGeom>
            <a:solidFill>
              <a:srgbClr val="52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05672" y="2397402"/>
              <a:ext cx="794328" cy="794328"/>
            </a:xfrm>
            <a:prstGeom prst="ellipse">
              <a:avLst/>
            </a:prstGeom>
            <a:solidFill>
              <a:srgbClr val="313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n-US" sz="3600" b="1" dirty="0" smtClean="0">
                  <a:latin typeface="+mn-lt"/>
                </a:rPr>
                <a:t>2</a:t>
              </a:r>
              <a:endParaRPr lang="en-US" sz="3600" b="1" dirty="0">
                <a:latin typeface="+mn-lt"/>
              </a:endParaRPr>
            </a:p>
          </p:txBody>
        </p:sp>
      </p:grpSp>
      <p:sp>
        <p:nvSpPr>
          <p:cNvPr id="22" name="Text Placeholder 14"/>
          <p:cNvSpPr txBox="1">
            <a:spLocks/>
          </p:cNvSpPr>
          <p:nvPr/>
        </p:nvSpPr>
        <p:spPr>
          <a:xfrm>
            <a:off x="1311922" y="2272029"/>
            <a:ext cx="6303529" cy="640080"/>
          </a:xfrm>
          <a:prstGeom prst="rect">
            <a:avLst/>
          </a:prstGeom>
        </p:spPr>
        <p:txBody>
          <a:bodyPr lIns="45720" rIns="4572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</a:t>
            </a:r>
            <a:r>
              <a:rPr lang="en-US" sz="2400" dirty="0" smtClean="0"/>
              <a:t>sing a normalization rule to add a local field</a:t>
            </a:r>
          </a:p>
        </p:txBody>
      </p:sp>
    </p:spTree>
    <p:extLst>
      <p:ext uri="{BB962C8B-B14F-4D97-AF65-F5344CB8AC3E}">
        <p14:creationId xmlns:p14="http://schemas.microsoft.com/office/powerpoint/2010/main" val="17408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45" y="1526786"/>
            <a:ext cx="8123036" cy="44168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normalization rule to add a local field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0" y="752603"/>
            <a:ext cx="8811491" cy="1242452"/>
          </a:xfrm>
        </p:spPr>
        <p:txBody>
          <a:bodyPr>
            <a:normAutofit/>
          </a:bodyPr>
          <a:lstStyle/>
          <a:p>
            <a:r>
              <a:rPr lang="en-US" dirty="0" smtClean="0"/>
              <a:t>Here is the situation after applying the changes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1709" y="5435674"/>
            <a:ext cx="3823854" cy="313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record is shared with the network institution it is possible from the member institution to add a local field.</a:t>
            </a:r>
          </a:p>
          <a:p>
            <a:r>
              <a:rPr lang="en-US" dirty="0" smtClean="0"/>
              <a:t>This local field will appear when viewing the record from the </a:t>
            </a:r>
            <a:r>
              <a:rPr lang="en-US" u="sng" dirty="0" smtClean="0"/>
              <a:t>member</a:t>
            </a:r>
            <a:r>
              <a:rPr lang="en-US" dirty="0" smtClean="0"/>
              <a:t> institution but will not appear when viewing the record from the </a:t>
            </a:r>
            <a:r>
              <a:rPr lang="en-US" u="sng" dirty="0" smtClean="0"/>
              <a:t>network</a:t>
            </a:r>
            <a:r>
              <a:rPr lang="en-US" dirty="0" smtClean="0"/>
              <a:t> institution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13" y="3746743"/>
            <a:ext cx="8811491" cy="2690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0" y="752605"/>
            <a:ext cx="8811491" cy="1788714"/>
          </a:xfrm>
        </p:spPr>
        <p:txBody>
          <a:bodyPr>
            <a:normAutofit/>
          </a:bodyPr>
          <a:lstStyle/>
          <a:p>
            <a:r>
              <a:rPr lang="en-US" dirty="0"/>
              <a:t>For example here is title ‘</a:t>
            </a:r>
            <a:r>
              <a:rPr lang="en-US" dirty="0" err="1"/>
              <a:t>Cerimonien</a:t>
            </a:r>
            <a:r>
              <a:rPr lang="en-US" dirty="0"/>
              <a:t> </a:t>
            </a:r>
            <a:r>
              <a:rPr lang="en-US" dirty="0" err="1"/>
              <a:t>vande</a:t>
            </a:r>
            <a:r>
              <a:rPr lang="en-US" dirty="0"/>
              <a:t> </a:t>
            </a:r>
            <a:r>
              <a:rPr lang="en-US" dirty="0" err="1"/>
              <a:t>Heylighe</a:t>
            </a:r>
            <a:r>
              <a:rPr lang="en-US" dirty="0"/>
              <a:t> </a:t>
            </a:r>
            <a:r>
              <a:rPr lang="en-US" dirty="0" err="1"/>
              <a:t>Roomsche</a:t>
            </a:r>
            <a:r>
              <a:rPr lang="en-US" dirty="0"/>
              <a:t> </a:t>
            </a:r>
            <a:r>
              <a:rPr lang="en-US" dirty="0" err="1"/>
              <a:t>Kercke</a:t>
            </a:r>
            <a:r>
              <a:rPr lang="en-US" dirty="0"/>
              <a:t> </a:t>
            </a:r>
            <a:r>
              <a:rPr lang="en-US" dirty="0" err="1"/>
              <a:t>raeckende</a:t>
            </a:r>
            <a:r>
              <a:rPr lang="en-US" dirty="0"/>
              <a:t> de </a:t>
            </a:r>
            <a:r>
              <a:rPr lang="en-US" dirty="0" err="1" smtClean="0"/>
              <a:t>processien</a:t>
            </a:r>
            <a:r>
              <a:rPr lang="en-US" dirty="0" smtClean="0"/>
              <a:t> </a:t>
            </a:r>
            <a:r>
              <a:rPr lang="en-US" dirty="0"/>
              <a:t>…’ (</a:t>
            </a:r>
            <a:r>
              <a:rPr lang="en-US" dirty="0" smtClean="0"/>
              <a:t>7801380) which is shared with the network institution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4045" y="2467936"/>
            <a:ext cx="185333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are searching the institution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48145" y="3135086"/>
            <a:ext cx="225632" cy="7094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6725" y="3844513"/>
            <a:ext cx="905494" cy="3118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56259" y="5514109"/>
            <a:ext cx="391886" cy="3021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630506" y="2764165"/>
            <a:ext cx="208399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record is shared with the network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48145" y="3410496"/>
            <a:ext cx="1995056" cy="21036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26" y="2412115"/>
            <a:ext cx="2848373" cy="17147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561" y="3538321"/>
            <a:ext cx="5449060" cy="18576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0" y="752605"/>
            <a:ext cx="8811491" cy="1788714"/>
          </a:xfrm>
        </p:spPr>
        <p:txBody>
          <a:bodyPr>
            <a:normAutofit/>
          </a:bodyPr>
          <a:lstStyle/>
          <a:p>
            <a:r>
              <a:rPr lang="en-US" dirty="0" smtClean="0"/>
              <a:t>In the Metadata Editor we see that this record has a 996 field with an icon (house) next to it indicating that it is a local field.  It was added as a local field.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406" y="5468370"/>
            <a:ext cx="289599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Icon of a house indicating that this field is unique to the member institution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15402" y="5138880"/>
            <a:ext cx="376664" cy="310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07289" y="4647778"/>
            <a:ext cx="632202" cy="489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65826" y="3428791"/>
            <a:ext cx="2653081" cy="2902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01895" y="2228203"/>
            <a:ext cx="459217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function will add the field as a “local field” to a record which is shared with the network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018907" y="3255818"/>
            <a:ext cx="1020551" cy="3146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039458" y="2874534"/>
            <a:ext cx="0" cy="38128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3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42" y="2387546"/>
            <a:ext cx="7599465" cy="36200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0" y="752605"/>
            <a:ext cx="8811491" cy="1788714"/>
          </a:xfrm>
        </p:spPr>
        <p:txBody>
          <a:bodyPr>
            <a:normAutofit/>
          </a:bodyPr>
          <a:lstStyle/>
          <a:p>
            <a:r>
              <a:rPr lang="en-US" dirty="0" smtClean="0"/>
              <a:t>The local field also appears in the ‘Marc Record Simple View’ (visible from the repository search results after clicking the title) while </a:t>
            </a:r>
            <a:r>
              <a:rPr lang="en-US" u="sng" dirty="0" smtClean="0"/>
              <a:t>in the member institution</a:t>
            </a:r>
            <a:endParaRPr lang="en-US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29978" y="5075752"/>
            <a:ext cx="3725486" cy="849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7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5" y="2811299"/>
            <a:ext cx="8961120" cy="25628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0" y="752605"/>
            <a:ext cx="8811491" cy="1788714"/>
          </a:xfrm>
        </p:spPr>
        <p:txBody>
          <a:bodyPr>
            <a:normAutofit/>
          </a:bodyPr>
          <a:lstStyle/>
          <a:p>
            <a:r>
              <a:rPr lang="en-US" dirty="0" smtClean="0"/>
              <a:t>Now we perform the same search via the ‘Network’ tab to see how the record appears in the network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75557" y="2854496"/>
            <a:ext cx="1099596" cy="359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129008" y="1803830"/>
            <a:ext cx="331273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time we search the Network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593273" y="2047164"/>
            <a:ext cx="494835" cy="6788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2075153" y="1988496"/>
            <a:ext cx="1053855" cy="5866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6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29" y="1903736"/>
            <a:ext cx="7928169" cy="3456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0" y="752605"/>
            <a:ext cx="8811491" cy="1788714"/>
          </a:xfrm>
        </p:spPr>
        <p:txBody>
          <a:bodyPr>
            <a:normAutofit/>
          </a:bodyPr>
          <a:lstStyle/>
          <a:p>
            <a:r>
              <a:rPr lang="en-US" dirty="0" smtClean="0"/>
              <a:t>Now after clicking the title </a:t>
            </a:r>
            <a:r>
              <a:rPr lang="en-US" u="sng" dirty="0" smtClean="0"/>
              <a:t>in the network </a:t>
            </a:r>
            <a:r>
              <a:rPr lang="en-US" dirty="0" smtClean="0"/>
              <a:t>we do not see the local field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80655" y="4975069"/>
            <a:ext cx="5495919" cy="3113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039458" y="5703988"/>
            <a:ext cx="33127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 996 local field because we searched the network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09825" y="5286443"/>
            <a:ext cx="675779" cy="6608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2985604" y="5947322"/>
            <a:ext cx="1053854" cy="7983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1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47" y="3363704"/>
            <a:ext cx="4114800" cy="19601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820" y="3332869"/>
            <a:ext cx="4114800" cy="17940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30" y="752605"/>
            <a:ext cx="8811491" cy="1021604"/>
          </a:xfrm>
        </p:spPr>
        <p:txBody>
          <a:bodyPr>
            <a:normAutofit/>
          </a:bodyPr>
          <a:lstStyle/>
          <a:p>
            <a:r>
              <a:rPr lang="en-US" dirty="0" smtClean="0"/>
              <a:t>Here is a comparison of the same record in the member institution and in the network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60862" y="4917921"/>
            <a:ext cx="3856758" cy="224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43447" y="4821382"/>
            <a:ext cx="3856758" cy="417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76695" y="2627740"/>
            <a:ext cx="353145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Member institution with local field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168283" y="2639645"/>
            <a:ext cx="353145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Network without local field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4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4684</TotalTime>
  <Words>695</Words>
  <Application>Microsoft Office PowerPoint</Application>
  <PresentationFormat>On-screen Show (4:3)</PresentationFormat>
  <Paragraphs>96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Courier New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Using normalization rules to create local extension fields for a member institution of a consortium</vt:lpstr>
      <vt:lpstr>Agenda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Agenda</vt:lpstr>
      <vt:lpstr>Using a normalization rule to add a local field</vt:lpstr>
      <vt:lpstr>Using a normalization rule to add a local field</vt:lpstr>
      <vt:lpstr>Using a normalization rule to add a local field</vt:lpstr>
      <vt:lpstr>Using a normalization rule to add a local field</vt:lpstr>
      <vt:lpstr>Using a normalization rule to add a local field</vt:lpstr>
      <vt:lpstr>Using a normalization rule to add a local field</vt:lpstr>
      <vt:lpstr>Using a normalization rule to add a local field</vt:lpstr>
      <vt:lpstr>Using a normalization rule to add a local field</vt:lpstr>
      <vt:lpstr>Using a normalization rule to add a local field</vt:lpstr>
      <vt:lpstr>Using a normalization rule to add a local field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216</cp:revision>
  <dcterms:created xsi:type="dcterms:W3CDTF">2015-04-14T20:14:13Z</dcterms:created>
  <dcterms:modified xsi:type="dcterms:W3CDTF">2018-07-08T16:13:53Z</dcterms:modified>
</cp:coreProperties>
</file>